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6" r:id="rId4"/>
    <p:sldId id="256" r:id="rId5"/>
    <p:sldId id="258" r:id="rId6"/>
    <p:sldId id="262" r:id="rId7"/>
    <p:sldId id="267" r:id="rId8"/>
    <p:sldId id="269" r:id="rId9"/>
    <p:sldId id="270" r:id="rId10"/>
    <p:sldId id="264" r:id="rId11"/>
    <p:sldId id="259" r:id="rId1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1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B90AD1-281A-42DF-A320-23535CB4E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6D89A58-3478-48D7-946B-6A1D10C1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DE70994-91AA-4193-A6EA-FF1FA197B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22138E0-0696-4FD1-B52A-C28BD6F5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149F6-065A-4CD0-8A93-F8ABEB86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5DDEF5B-E5BE-452A-82CD-0B43A0D98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C0F953D-6C20-4FD3-891A-61E299378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3F55BB-256B-4E0A-811B-48B55C3E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1B1BE3-B9EB-4A40-8410-05E5250CD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4BE1DE-F787-495D-8FA4-0F486041C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3599E72-CA26-4D12-8CA8-4C44B25E08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393FA93-4F46-41C6-881B-996B24FE6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897EF3-1CE3-4748-A00B-6F0C218AD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2D1258-D8A9-456B-ADB2-6E9D4B1BD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BAF411-7346-4B8F-860B-25B2AE9B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FDDEE1-D4C1-4C41-B984-B84C0097F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5E32FBC-83A8-4AC0-9114-026CC41B0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B48121-CA7C-435A-8FDB-ACCF7A8BE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3F847C-7518-4AEC-B20E-925B4ADD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2745D4-F0FE-4589-8A4B-8CC1EAE5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3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EE2589-DE90-4D92-9AE5-B7676866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46B3A44-4AB3-4C2A-A4BE-D68F7F98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68887F-C1AC-431C-B53A-87198A18A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47A666B-39F5-4A0B-8AB6-EBABFADD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D74671-A3C7-4FFF-89CA-55067AB6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2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62047D-D6A0-44A6-8171-71B0773C4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D7079D3-734C-433B-AC6F-F9316B6EA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152E7F0-5555-4BB9-ABB0-7F52252D2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0DFB940-C9D0-4CB4-BBF9-BFC4D875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350AD20-FE00-4198-AE68-BAD16BC8E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7FBCBCD-0B09-4D11-B7E6-4D35BAC8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0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FF7AA1-BDA4-4562-93D6-986C27E0C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223A64-4013-47C3-AFAC-870325A7D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3F10D89-46F7-4D63-9D2A-3473DDB4B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B8EBA75-72C3-4EC0-AAB3-59AB03BBC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7BC0AEA-107D-49D2-B0FC-C478FA10BD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6C31484-DE2F-42F3-A326-5C5B78F86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47CABDB-8AAD-4DAF-BF17-6F1277035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1157287-5C4A-4FB3-BE34-273ED7E5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5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37528D-DB8C-4328-A932-0AA0F934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534DA3-60D6-4F2B-9120-6DC6D9E2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3B7AC64-9F84-494C-9FDB-597C2EEE3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14AED1B-5A40-49E5-A16E-78F23BAF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6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3B37463-B648-49DB-B283-EB8B5507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E3F6249-175D-42DC-A3D9-842B797F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AB442F4-633C-4503-B31B-1D5756F0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5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4BC7DA-9759-4167-8901-6EF30AFF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D261A89-0783-484B-92EC-8FDE05B60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2ADE4DE-D136-453F-9A32-081D26D90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9E56881-8FC2-44E7-AE39-F316A7A3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C3EBA6C-7367-4EBC-8B09-7A8394B7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FDB7AD2-35AA-4749-94AA-98A7ACCB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1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1925A4-DB46-4629-A624-0AB828F3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783EE2B-AC2B-4997-B38A-B5F1D6CFA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5F53BE0-0F03-47CE-B124-73C9F1B77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0A6B802-82FE-4990-B147-A9AE759C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A151324-DC7E-4121-98CF-5DBA6630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D84E9A-5D9D-402D-8681-0B006FB0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5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FB338CA-DAA3-46BC-90CE-C7B4F8C6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1045ECE-4A7A-4B83-A0B1-C3B20F6EC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46F510-B4AC-4745-8907-747D85170E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99C5-D69A-4FB7-AF3D-DAE5D8F97BCE}" type="datetimeFigureOut">
              <a:rPr lang="en-US" smtClean="0"/>
              <a:t>4/15/20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52D600C-135D-4E32-83BE-39B47F88F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388C5A-F9B4-4321-BBF9-1D5277A36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0EB11-C6AA-4F22-9CF9-443A443A5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2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F8D342-8ABF-4A5A-B91E-677E96645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7771"/>
            <a:ext cx="9144000" cy="1670310"/>
          </a:xfrm>
        </p:spPr>
        <p:txBody>
          <a:bodyPr/>
          <a:lstStyle/>
          <a:p>
            <a:r>
              <a:rPr lang="en-US" dirty="0"/>
              <a:t>COVID-19 Practice Drills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0DB1F7-6712-4606-9F4C-AB02BB9C17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Emergency Department</a:t>
            </a:r>
          </a:p>
          <a:p>
            <a:r>
              <a:rPr lang="en-US" dirty="0"/>
              <a:t>VA Greater Los Angeles Healthcare System</a:t>
            </a:r>
          </a:p>
          <a:p>
            <a:r>
              <a:rPr lang="en-US" dirty="0"/>
              <a:t>Version </a:t>
            </a:r>
            <a:r>
              <a:rPr lang="en-US" dirty="0" smtClean="0"/>
              <a:t>4.0</a:t>
            </a:r>
            <a:endParaRPr lang="en-US" dirty="0"/>
          </a:p>
          <a:p>
            <a:r>
              <a:rPr lang="en-US" dirty="0" smtClean="0"/>
              <a:t>4/16</a:t>
            </a:r>
            <a:r>
              <a:rPr lang="en-US" dirty="0" smtClean="0"/>
              <a:t>/</a:t>
            </a:r>
            <a:r>
              <a:rPr lang="en-US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44070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Abnormal vital signs but not </a:t>
            </a:r>
            <a:r>
              <a:rPr lang="en-US" dirty="0" err="1"/>
              <a:t>peri</a:t>
            </a:r>
            <a:r>
              <a:rPr lang="en-US" dirty="0"/>
              <a:t>-arrest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128281"/>
              </p:ext>
            </p:extLst>
          </p:nvPr>
        </p:nvGraphicFramePr>
        <p:xfrm>
          <a:off x="910252" y="1569577"/>
          <a:ext cx="9301594" cy="3857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1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094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/>
                        <a:t>First Look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</a:t>
                      </a:r>
                      <a:r>
                        <a:rPr lang="en-US" sz="1900" baseline="0" dirty="0"/>
                        <a:t> a face mask on patient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Bring patient back to an isolation room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4719">
                <a:tc>
                  <a:txBody>
                    <a:bodyPr/>
                    <a:lstStyle/>
                    <a:p>
                      <a:r>
                        <a:rPr lang="en-US" sz="1900" dirty="0"/>
                        <a:t>MD1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Assess if patient needs to go to a negative pressure room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RN1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Administer medications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ICT1/NA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 on monitor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Place IV 2 (ICT)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/>
                        <a:t>ICT2/NA </a:t>
                      </a:r>
                      <a:r>
                        <a:rPr lang="en-US" sz="1900" b="1" dirty="0"/>
                        <a:t>(outside)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Runner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/>
                        <a:t>Observer when doffing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5903415"/>
            <a:ext cx="10515600" cy="736898"/>
          </a:xfrm>
        </p:spPr>
        <p:txBody>
          <a:bodyPr/>
          <a:lstStyle/>
          <a:p>
            <a:pPr marL="0" indent="0">
              <a:buNone/>
            </a:pPr>
            <a:r>
              <a:rPr lang="en-US" sz="2600" dirty="0"/>
              <a:t>**Everyone who touches patient should be in full PPE**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23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65707D-2E7A-4DC9-B0E9-878C20B72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Runner’s Check List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D40D269-AA7D-4FDC-A7E5-0B8E2130C29B}"/>
              </a:ext>
            </a:extLst>
          </p:cNvPr>
          <p:cNvSpPr txBox="1"/>
          <p:nvPr/>
        </p:nvSpPr>
        <p:spPr>
          <a:xfrm>
            <a:off x="934245" y="1669889"/>
            <a:ext cx="49530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I/O Box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Code Cart items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COVID Cart items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Triple Lumen Central Line Kit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100" dirty="0"/>
              <a:t>Sterile Gloves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100" dirty="0"/>
              <a:t>Normal Saline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Ultrasound Machine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Additional hazardous material bags/bins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Hazardous bags/plastic drapes for doffing PPE</a:t>
            </a:r>
          </a:p>
          <a:p>
            <a:endParaRPr lang="en-US" sz="2100" dirty="0"/>
          </a:p>
          <a:p>
            <a:pPr>
              <a:buFont typeface="Wingdings" panose="05000000000000000000" pitchFamily="2" charset="2"/>
              <a:buChar char="q"/>
            </a:pPr>
            <a:endParaRPr lang="en-US" sz="2100" dirty="0"/>
          </a:p>
          <a:p>
            <a:endParaRPr lang="en-US" sz="21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D40D269-AA7D-4FDC-A7E5-0B8E2130C29B}"/>
              </a:ext>
            </a:extLst>
          </p:cNvPr>
          <p:cNvSpPr txBox="1"/>
          <p:nvPr/>
        </p:nvSpPr>
        <p:spPr>
          <a:xfrm>
            <a:off x="6492647" y="1724608"/>
            <a:ext cx="4953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Airway equipment to be grabbed by MD2 in COVID airway cart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/>
              <a:t>Meds/</a:t>
            </a:r>
            <a:r>
              <a:rPr lang="en-US" sz="2100" dirty="0" err="1"/>
              <a:t>Glidescope</a:t>
            </a:r>
            <a:r>
              <a:rPr lang="en-US" sz="2100" dirty="0"/>
              <a:t> Go in med room</a:t>
            </a:r>
          </a:p>
          <a:p>
            <a:endParaRPr lang="en-US" sz="2100" dirty="0"/>
          </a:p>
          <a:p>
            <a:pPr>
              <a:buFont typeface="Wingdings" panose="05000000000000000000" pitchFamily="2" charset="2"/>
              <a:buChar char="q"/>
            </a:pPr>
            <a:endParaRPr lang="en-US" sz="21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918303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Emphasize during drills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Wear proper PPE!!! Safety first!</a:t>
            </a:r>
          </a:p>
          <a:p>
            <a:r>
              <a:rPr lang="en-US" dirty="0"/>
              <a:t>If patient is </a:t>
            </a:r>
            <a:r>
              <a:rPr lang="en-US" dirty="0" err="1"/>
              <a:t>peri</a:t>
            </a:r>
            <a:r>
              <a:rPr lang="en-US" dirty="0"/>
              <a:t>-arrest enter through East entrance (closer to beds 6&amp;7) and do not go to Triage</a:t>
            </a:r>
          </a:p>
          <a:p>
            <a:r>
              <a:rPr lang="en-US" dirty="0"/>
              <a:t>Less exposure to staff/other patients</a:t>
            </a:r>
          </a:p>
          <a:p>
            <a:r>
              <a:rPr lang="en-US" dirty="0"/>
              <a:t>Verbalize clear roles</a:t>
            </a:r>
          </a:p>
          <a:p>
            <a:r>
              <a:rPr lang="en-US" dirty="0"/>
              <a:t>Go through scenario with no interruptions then debrief after</a:t>
            </a:r>
          </a:p>
          <a:p>
            <a:r>
              <a:rPr lang="en-US" dirty="0"/>
              <a:t>Have at least 2 observers of the </a:t>
            </a:r>
            <a:r>
              <a:rPr lang="en-US" dirty="0" smtClean="0"/>
              <a:t>drill</a:t>
            </a:r>
          </a:p>
          <a:p>
            <a:r>
              <a:rPr lang="en-US" b="1" dirty="0" smtClean="0"/>
              <a:t>COMMUNICATION is key! “Quiet voices” inside; RN1 and Charge RN are the main communicators from inside and outside.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17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Cardiac arrest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711" y="1465243"/>
            <a:ext cx="10515600" cy="4661266"/>
          </a:xfrm>
        </p:spPr>
        <p:txBody>
          <a:bodyPr>
            <a:normAutofit fontScale="85000" lnSpcReduction="20000"/>
          </a:bodyPr>
          <a:lstStyle/>
          <a:p>
            <a:pPr marL="228600" lvl="1">
              <a:spcBef>
                <a:spcPts val="1000"/>
              </a:spcBef>
            </a:pPr>
            <a:r>
              <a:rPr lang="en-US" sz="2600" b="1" dirty="0"/>
              <a:t>ED Broadcast</a:t>
            </a:r>
            <a:r>
              <a:rPr lang="en-US" sz="2600" dirty="0"/>
              <a:t> “Code Respiratory to Bed X” </a:t>
            </a:r>
            <a:endParaRPr lang="en-US" sz="2200" dirty="0"/>
          </a:p>
          <a:p>
            <a:pPr lvl="1"/>
            <a:r>
              <a:rPr lang="en-US" dirty="0" smtClean="0"/>
              <a:t>First Look RN to place patient </a:t>
            </a:r>
            <a:r>
              <a:rPr lang="en-US" dirty="0" smtClean="0"/>
              <a:t>to bed and apply NRB then return to triage</a:t>
            </a:r>
          </a:p>
          <a:p>
            <a:pPr lvl="1"/>
            <a:r>
              <a:rPr lang="en-US" dirty="0" smtClean="0"/>
              <a:t>Mobilize </a:t>
            </a:r>
            <a:r>
              <a:rPr lang="en-US" dirty="0"/>
              <a:t>Charge Nurse to get key to COVID cart</a:t>
            </a:r>
          </a:p>
          <a:p>
            <a:pPr lvl="1"/>
            <a:r>
              <a:rPr lang="en-US" dirty="0"/>
              <a:t>Mobilize RN </a:t>
            </a:r>
            <a:r>
              <a:rPr lang="en-US" dirty="0" smtClean="0"/>
              <a:t>1/RN2 </a:t>
            </a:r>
            <a:r>
              <a:rPr lang="en-US" dirty="0"/>
              <a:t>to start PPE </a:t>
            </a:r>
            <a:r>
              <a:rPr lang="en-US" dirty="0"/>
              <a:t>donning (One nurse may choose to wear a </a:t>
            </a:r>
            <a:r>
              <a:rPr lang="en-US" dirty="0" smtClean="0"/>
              <a:t>PAPR)</a:t>
            </a:r>
            <a:endParaRPr lang="en-US" dirty="0"/>
          </a:p>
          <a:p>
            <a:pPr lvl="1"/>
            <a:r>
              <a:rPr lang="en-US" dirty="0"/>
              <a:t>Mobilize MDs to obtain airway equipment and PPE donning	</a:t>
            </a:r>
            <a:endParaRPr lang="en-US" dirty="0" smtClean="0"/>
          </a:p>
          <a:p>
            <a:r>
              <a:rPr lang="en-US" dirty="0" smtClean="0"/>
              <a:t>Donned MD to meet EMS in East entrance if possible to assess patient</a:t>
            </a:r>
            <a:endParaRPr lang="en-US" dirty="0"/>
          </a:p>
          <a:p>
            <a:r>
              <a:rPr lang="en-US" dirty="0"/>
              <a:t>Place NRB @</a:t>
            </a:r>
            <a:r>
              <a:rPr lang="en-US" dirty="0" smtClean="0"/>
              <a:t>15L  </a:t>
            </a:r>
            <a:r>
              <a:rPr lang="en-US" dirty="0"/>
              <a:t>+ face mask onto the patient </a:t>
            </a:r>
            <a:r>
              <a:rPr lang="en-US" dirty="0">
                <a:sym typeface="Wingdings" panose="05000000000000000000" pitchFamily="2" charset="2"/>
              </a:rPr>
              <a:t>then plastic drape over patient</a:t>
            </a:r>
            <a:endParaRPr lang="en-US" dirty="0"/>
          </a:p>
          <a:p>
            <a:r>
              <a:rPr lang="en-US" dirty="0"/>
              <a:t>Do NOT attempt any airway ventilation with BVM</a:t>
            </a:r>
          </a:p>
          <a:p>
            <a:r>
              <a:rPr lang="en-US" dirty="0"/>
              <a:t>Intubate early and compressions based on MD discretion</a:t>
            </a:r>
          </a:p>
          <a:p>
            <a:r>
              <a:rPr lang="en-US" dirty="0"/>
              <a:t>Call CODE 99 after PPE donned</a:t>
            </a:r>
          </a:p>
          <a:p>
            <a:r>
              <a:rPr lang="en-US" dirty="0"/>
              <a:t>Keep </a:t>
            </a:r>
            <a:r>
              <a:rPr lang="en-US" b="1" u="sng" dirty="0"/>
              <a:t>DOOR CLOSED  </a:t>
            </a:r>
            <a:r>
              <a:rPr lang="en-US" dirty="0"/>
              <a:t>during the </a:t>
            </a:r>
            <a:r>
              <a:rPr lang="en-US" dirty="0" smtClean="0"/>
              <a:t>CODE</a:t>
            </a:r>
          </a:p>
          <a:p>
            <a:r>
              <a:rPr lang="en-US" b="1" dirty="0" smtClean="0"/>
              <a:t>Full </a:t>
            </a:r>
            <a:r>
              <a:rPr lang="en-US" b="1" dirty="0"/>
              <a:t>PPE: double gown, double glove, N95 </a:t>
            </a:r>
            <a:r>
              <a:rPr lang="en-US" b="1" dirty="0" err="1"/>
              <a:t>mask+surgical</a:t>
            </a:r>
            <a:r>
              <a:rPr lang="en-US" b="1" dirty="0"/>
              <a:t> mask, face shield, hair bouffant, shoe </a:t>
            </a:r>
            <a:r>
              <a:rPr lang="en-US" b="1" dirty="0" smtClean="0"/>
              <a:t>covers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355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ABFE9CB-93BF-4FF2-9661-8DDB03223F3F}"/>
              </a:ext>
            </a:extLst>
          </p:cNvPr>
          <p:cNvSpPr/>
          <p:nvPr/>
        </p:nvSpPr>
        <p:spPr>
          <a:xfrm>
            <a:off x="3962399" y="884583"/>
            <a:ext cx="4810539" cy="4368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0717F5C-E7FC-4BAB-973D-D5FAA0DEA90D}"/>
              </a:ext>
            </a:extLst>
          </p:cNvPr>
          <p:cNvSpPr/>
          <p:nvPr/>
        </p:nvSpPr>
        <p:spPr>
          <a:xfrm>
            <a:off x="5830956" y="1974574"/>
            <a:ext cx="1073426" cy="17360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Patient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A5B5395-F2BB-405F-821F-5DEEA7D17CDC}"/>
              </a:ext>
            </a:extLst>
          </p:cNvPr>
          <p:cNvSpPr txBox="1"/>
          <p:nvPr/>
        </p:nvSpPr>
        <p:spPr>
          <a:xfrm>
            <a:off x="5830955" y="1511056"/>
            <a:ext cx="107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*MD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00F26B1-DAA5-4E01-8B43-B2AC7BF44B21}"/>
              </a:ext>
            </a:extLst>
          </p:cNvPr>
          <p:cNvSpPr txBox="1"/>
          <p:nvPr/>
        </p:nvSpPr>
        <p:spPr>
          <a:xfrm>
            <a:off x="4903304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0288FB4-16D9-4128-B149-5A0737C46FDC}"/>
              </a:ext>
            </a:extLst>
          </p:cNvPr>
          <p:cNvSpPr txBox="1"/>
          <p:nvPr/>
        </p:nvSpPr>
        <p:spPr>
          <a:xfrm>
            <a:off x="7176051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A9AD447-CBD6-44A5-A03D-1C94A5A3D55E}"/>
              </a:ext>
            </a:extLst>
          </p:cNvPr>
          <p:cNvSpPr txBox="1"/>
          <p:nvPr/>
        </p:nvSpPr>
        <p:spPr>
          <a:xfrm>
            <a:off x="4511933" y="5598765"/>
            <a:ext cx="125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*</a:t>
            </a:r>
            <a:r>
              <a:rPr lang="en-US" b="1" i="1" dirty="0" smtClean="0"/>
              <a:t>MD2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F4B26E8-1A9A-4A30-84C9-5B1DC2812BA9}"/>
              </a:ext>
            </a:extLst>
          </p:cNvPr>
          <p:cNvSpPr txBox="1"/>
          <p:nvPr/>
        </p:nvSpPr>
        <p:spPr>
          <a:xfrm>
            <a:off x="6707125" y="5581604"/>
            <a:ext cx="2126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*Charge RN: </a:t>
            </a:r>
            <a:r>
              <a:rPr lang="en-US" dirty="0"/>
              <a:t>Timer and Recorder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A5CF6F8-7BAE-429F-AD5C-7A8798A0F4DF}"/>
              </a:ext>
            </a:extLst>
          </p:cNvPr>
          <p:cNvSpPr txBox="1"/>
          <p:nvPr/>
        </p:nvSpPr>
        <p:spPr>
          <a:xfrm>
            <a:off x="5228626" y="6298384"/>
            <a:ext cx="298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</a:t>
            </a:r>
            <a:r>
              <a:rPr lang="en-US" b="1" i="1" dirty="0" smtClean="0"/>
              <a:t>ICT/NA</a:t>
            </a:r>
            <a:r>
              <a:rPr lang="en-US" dirty="0" smtClean="0"/>
              <a:t>: </a:t>
            </a:r>
            <a:r>
              <a:rPr lang="en-US" dirty="0"/>
              <a:t>Runner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7DB23DA-9AB3-4AE4-9D82-BBAA12F87E68}"/>
              </a:ext>
            </a:extLst>
          </p:cNvPr>
          <p:cNvSpPr txBox="1"/>
          <p:nvPr/>
        </p:nvSpPr>
        <p:spPr>
          <a:xfrm>
            <a:off x="9247097" y="6251294"/>
            <a:ext cx="1338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Pharmacist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94EC7E3-753D-4E8F-8FA6-CEB0804468CB}"/>
              </a:ext>
            </a:extLst>
          </p:cNvPr>
          <p:cNvSpPr txBox="1"/>
          <p:nvPr/>
        </p:nvSpPr>
        <p:spPr>
          <a:xfrm>
            <a:off x="4856919" y="390287"/>
            <a:ext cx="3021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Cardiac </a:t>
            </a:r>
            <a:r>
              <a:rPr lang="en-US" sz="2000" b="1" u="sng" dirty="0" smtClean="0"/>
              <a:t>Arrest + </a:t>
            </a:r>
            <a:r>
              <a:rPr lang="en-US" sz="2400" b="1" u="sng" dirty="0" smtClean="0"/>
              <a:t>LUCAS</a:t>
            </a:r>
            <a:endParaRPr lang="en-US" sz="2400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2C1A3CC-DA94-4FE0-9F3B-9144C9459927}"/>
              </a:ext>
            </a:extLst>
          </p:cNvPr>
          <p:cNvSpPr txBox="1"/>
          <p:nvPr/>
        </p:nvSpPr>
        <p:spPr>
          <a:xfrm>
            <a:off x="9512202" y="5546608"/>
            <a:ext cx="48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7999" y="3054673"/>
            <a:ext cx="205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b="1" i="1" dirty="0"/>
              <a:t>Need full PPE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6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966713-E010-475A-BA93-1344288A3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Arrest </a:t>
            </a:r>
            <a:r>
              <a:rPr lang="en-US" dirty="0"/>
              <a:t>i</a:t>
            </a:r>
            <a:r>
              <a:rPr lang="en-US" dirty="0" smtClean="0"/>
              <a:t>n the Room (LUCAS)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466318"/>
              </p:ext>
            </p:extLst>
          </p:nvPr>
        </p:nvGraphicFramePr>
        <p:xfrm>
          <a:off x="910251" y="1603898"/>
          <a:ext cx="9869602" cy="4999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6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519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Look RN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="1" dirty="0"/>
                        <a:t>ED Broadcast</a:t>
                      </a:r>
                      <a:r>
                        <a:rPr lang="en-US" sz="1900" dirty="0"/>
                        <a:t> “Respiratory Code to Bed</a:t>
                      </a:r>
                      <a:r>
                        <a:rPr lang="en-US" sz="1900" baseline="0" dirty="0"/>
                        <a:t> X” </a:t>
                      </a:r>
                      <a:endParaRPr lang="en-US" sz="1900" baseline="0" dirty="0" smtClean="0"/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000" dirty="0" smtClean="0"/>
                        <a:t>Place patient to bed and apply NRB then return to triage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MD 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airway kits,</a:t>
                      </a:r>
                      <a:r>
                        <a:rPr lang="en-US" sz="1900" baseline="0" dirty="0"/>
                        <a:t> med kit and </a:t>
                      </a:r>
                      <a:r>
                        <a:rPr lang="en-US" sz="1900" baseline="0" dirty="0" err="1"/>
                        <a:t>glidescope</a:t>
                      </a:r>
                      <a:r>
                        <a:rPr lang="en-US" sz="1900" baseline="0" dirty="0"/>
                        <a:t> go, BVM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Intubate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Leads</a:t>
                      </a:r>
                      <a:r>
                        <a:rPr lang="en-US" sz="1900" baseline="0" dirty="0"/>
                        <a:t> </a:t>
                      </a:r>
                      <a:r>
                        <a:rPr lang="en-US" sz="1900" dirty="0"/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09121">
                <a:tc>
                  <a:txBody>
                    <a:bodyPr/>
                    <a:lstStyle/>
                    <a:p>
                      <a:r>
                        <a:rPr lang="en-US" dirty="0" smtClean="0"/>
                        <a:t>RN1 (nurse assigned to the bed)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Grab</a:t>
                      </a:r>
                      <a:r>
                        <a:rPr lang="en-US" sz="1900" baseline="0" dirty="0" smtClean="0"/>
                        <a:t> pink bin with IV kits </a:t>
                      </a:r>
                      <a:r>
                        <a:rPr lang="en-US" sz="1900" baseline="0" dirty="0" err="1" smtClean="0"/>
                        <a:t>etc</a:t>
                      </a:r>
                      <a:r>
                        <a:rPr lang="en-US" sz="1900" baseline="0" dirty="0" smtClean="0"/>
                        <a:t> (top drawer of COVID </a:t>
                      </a:r>
                      <a:r>
                        <a:rPr lang="en-US" sz="1900" baseline="0" dirty="0"/>
                        <a:t>cart)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Administer medications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Face mask/NRB to </a:t>
                      </a:r>
                      <a:r>
                        <a:rPr lang="en-US" sz="1900" dirty="0" err="1"/>
                        <a:t>patient</a:t>
                      </a:r>
                      <a:r>
                        <a:rPr lang="en-US" sz="1900" dirty="0" err="1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900" dirty="0" err="1"/>
                        <a:t>Perform</a:t>
                      </a:r>
                      <a:r>
                        <a:rPr lang="en-US" sz="1900" dirty="0"/>
                        <a:t> compressions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="1" dirty="0" smtClean="0"/>
                        <a:t>Main communicator</a:t>
                      </a:r>
                      <a:r>
                        <a:rPr lang="en-US" sz="1900" b="1" baseline="0" dirty="0" smtClean="0"/>
                        <a:t> </a:t>
                      </a:r>
                      <a:r>
                        <a:rPr lang="en-US" sz="1900" b="1" dirty="0" smtClean="0"/>
                        <a:t>with</a:t>
                      </a:r>
                      <a:r>
                        <a:rPr lang="en-US" sz="1900" b="1" baseline="0" dirty="0" smtClean="0"/>
                        <a:t> </a:t>
                      </a:r>
                      <a:r>
                        <a:rPr lang="en-US" sz="1900" b="1" baseline="0" dirty="0"/>
                        <a:t>Charge </a:t>
                      </a:r>
                      <a:r>
                        <a:rPr lang="en-US" sz="1900" b="1" baseline="0" dirty="0" smtClean="0"/>
                        <a:t>RN </a:t>
                      </a:r>
                      <a:r>
                        <a:rPr lang="en-US" sz="1900" baseline="0" dirty="0" smtClean="0"/>
                        <a:t>(stand next to baby monitor)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RN2 (ED code nurse)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Defibrillator and attach to patient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2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Perform compressions </a:t>
                      </a:r>
                      <a:r>
                        <a:rPr lang="en-US" sz="1800" dirty="0"/>
                        <a:t> </a:t>
                      </a:r>
                      <a:endParaRPr lang="en-US" sz="1800" dirty="0" smtClean="0"/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Press Code Blue when in the room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19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8A8ABB-C481-457A-B77F-C54F9C15F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227"/>
            <a:ext cx="10832481" cy="1325563"/>
          </a:xfrm>
        </p:spPr>
        <p:txBody>
          <a:bodyPr/>
          <a:lstStyle/>
          <a:p>
            <a:r>
              <a:rPr lang="en-US" dirty="0"/>
              <a:t>Cardiac Arrest Outside </a:t>
            </a:r>
            <a:r>
              <a:rPr lang="en-US" dirty="0" smtClean="0"/>
              <a:t>the </a:t>
            </a:r>
            <a:r>
              <a:rPr lang="en-US" dirty="0"/>
              <a:t>Room (LUCAS)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51346"/>
              </p:ext>
            </p:extLst>
          </p:nvPr>
        </p:nvGraphicFramePr>
        <p:xfrm>
          <a:off x="915360" y="1081149"/>
          <a:ext cx="10600855" cy="55916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82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02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3180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4280">
                <a:tc>
                  <a:txBody>
                    <a:bodyPr/>
                    <a:lstStyle/>
                    <a:p>
                      <a:r>
                        <a:rPr lang="en-US" dirty="0"/>
                        <a:t>MD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Grab med</a:t>
                      </a:r>
                      <a:r>
                        <a:rPr lang="en-US" sz="1900" baseline="0" dirty="0" smtClean="0"/>
                        <a:t> bag, BVM bag and </a:t>
                      </a:r>
                      <a:r>
                        <a:rPr lang="en-US" sz="1900" baseline="0" dirty="0" err="1" smtClean="0"/>
                        <a:t>glidescope</a:t>
                      </a:r>
                      <a:r>
                        <a:rPr lang="en-US" sz="1900" baseline="0" dirty="0" smtClean="0"/>
                        <a:t> go in med room</a:t>
                      </a:r>
                      <a:endParaRPr lang="en-US" sz="1900" dirty="0" smtClean="0"/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Assist </a:t>
                      </a:r>
                      <a:r>
                        <a:rPr lang="en-US" sz="1900" dirty="0"/>
                        <a:t>donning and doffing MD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with coordination of outside staff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45973">
                <a:tc>
                  <a:txBody>
                    <a:bodyPr/>
                    <a:lstStyle/>
                    <a:p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Obtain/unlock</a:t>
                      </a:r>
                      <a:r>
                        <a:rPr lang="en-US" sz="1900" baseline="0" dirty="0"/>
                        <a:t> COVID cart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aseline="0" dirty="0"/>
                        <a:t>PPE check prior to entering room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Timer </a:t>
                      </a:r>
                      <a:r>
                        <a:rPr lang="en-US" sz="1900" dirty="0"/>
                        <a:t>and Recorder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b="1" baseline="0" dirty="0" smtClean="0"/>
                        <a:t>Main communicator to </a:t>
                      </a:r>
                      <a:r>
                        <a:rPr lang="en-US" sz="1900" b="1" baseline="0" dirty="0"/>
                        <a:t>RN </a:t>
                      </a:r>
                      <a:r>
                        <a:rPr lang="en-US" sz="1900" b="1" baseline="0" dirty="0" smtClean="0"/>
                        <a:t>1</a:t>
                      </a:r>
                      <a:endParaRPr lang="en-US" sz="19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 smtClean="0"/>
                        <a:t>ICT/</a:t>
                      </a:r>
                      <a:r>
                        <a:rPr lang="en-US" dirty="0"/>
                        <a:t>NA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Pass crash cart pharmacy</a:t>
                      </a:r>
                      <a:r>
                        <a:rPr lang="en-US" sz="1800" baseline="0" dirty="0" smtClean="0"/>
                        <a:t> med trays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Pass LUCAS </a:t>
                      </a:r>
                      <a:endParaRPr lang="en-US" sz="1800" dirty="0" smtClean="0"/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Visual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/>
                        <a:t>cards for </a:t>
                      </a:r>
                      <a:r>
                        <a:rPr lang="en-US" sz="1800" baseline="0" dirty="0" smtClean="0"/>
                        <a:t>communication (2min/EPI)</a:t>
                      </a:r>
                      <a:endParaRPr lang="en-US" sz="1800" dirty="0"/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Runner/back up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Nurse Supervisor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Observers with doffing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Assist in movement to MICU with least exposure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RT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Set up</a:t>
                      </a:r>
                      <a:r>
                        <a:rPr lang="en-US" sz="1800" baseline="0" dirty="0"/>
                        <a:t> Vent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baseline="0" dirty="0"/>
                        <a:t>Assist with patient going to MICU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r>
                        <a:rPr lang="en-US" dirty="0"/>
                        <a:t>Pharmacist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Prepare medication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21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ABFE9CB-93BF-4FF2-9661-8DDB03223F3F}"/>
              </a:ext>
            </a:extLst>
          </p:cNvPr>
          <p:cNvSpPr/>
          <p:nvPr/>
        </p:nvSpPr>
        <p:spPr>
          <a:xfrm>
            <a:off x="3962399" y="884583"/>
            <a:ext cx="4810539" cy="43681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0717F5C-E7FC-4BAB-973D-D5FAA0DEA90D}"/>
              </a:ext>
            </a:extLst>
          </p:cNvPr>
          <p:cNvSpPr/>
          <p:nvPr/>
        </p:nvSpPr>
        <p:spPr>
          <a:xfrm>
            <a:off x="5830956" y="1974574"/>
            <a:ext cx="1073426" cy="17360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Patient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A5B5395-F2BB-405F-821F-5DEEA7D17CDC}"/>
              </a:ext>
            </a:extLst>
          </p:cNvPr>
          <p:cNvSpPr txBox="1"/>
          <p:nvPr/>
        </p:nvSpPr>
        <p:spPr>
          <a:xfrm>
            <a:off x="5830955" y="1511056"/>
            <a:ext cx="107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*MD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00F26B1-DAA5-4E01-8B43-B2AC7BF44B21}"/>
              </a:ext>
            </a:extLst>
          </p:cNvPr>
          <p:cNvSpPr txBox="1"/>
          <p:nvPr/>
        </p:nvSpPr>
        <p:spPr>
          <a:xfrm>
            <a:off x="4903304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0288FB4-16D9-4128-B149-5A0737C46FDC}"/>
              </a:ext>
            </a:extLst>
          </p:cNvPr>
          <p:cNvSpPr txBox="1"/>
          <p:nvPr/>
        </p:nvSpPr>
        <p:spPr>
          <a:xfrm>
            <a:off x="7176051" y="2657925"/>
            <a:ext cx="808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*RN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A9AD447-CBD6-44A5-A03D-1C94A5A3D55E}"/>
              </a:ext>
            </a:extLst>
          </p:cNvPr>
          <p:cNvSpPr txBox="1"/>
          <p:nvPr/>
        </p:nvSpPr>
        <p:spPr>
          <a:xfrm>
            <a:off x="4511933" y="5598765"/>
            <a:ext cx="125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*</a:t>
            </a:r>
            <a:r>
              <a:rPr lang="en-US" b="1" i="1" dirty="0" smtClean="0"/>
              <a:t>MD2 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F4B26E8-1A9A-4A30-84C9-5B1DC2812BA9}"/>
              </a:ext>
            </a:extLst>
          </p:cNvPr>
          <p:cNvSpPr txBox="1"/>
          <p:nvPr/>
        </p:nvSpPr>
        <p:spPr>
          <a:xfrm>
            <a:off x="6707125" y="5581604"/>
            <a:ext cx="2126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*Charge RN: </a:t>
            </a:r>
            <a:r>
              <a:rPr lang="en-US" dirty="0"/>
              <a:t>Timer and Recorder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A5CF6F8-7BAE-429F-AD5C-7A8798A0F4DF}"/>
              </a:ext>
            </a:extLst>
          </p:cNvPr>
          <p:cNvSpPr txBox="1"/>
          <p:nvPr/>
        </p:nvSpPr>
        <p:spPr>
          <a:xfrm>
            <a:off x="5228626" y="6298384"/>
            <a:ext cx="298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 2/NA2</a:t>
            </a:r>
            <a:r>
              <a:rPr lang="en-US" dirty="0"/>
              <a:t>: Runner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7DB23DA-9AB3-4AE4-9D82-BBAA12F87E68}"/>
              </a:ext>
            </a:extLst>
          </p:cNvPr>
          <p:cNvSpPr txBox="1"/>
          <p:nvPr/>
        </p:nvSpPr>
        <p:spPr>
          <a:xfrm>
            <a:off x="9247097" y="6251294"/>
            <a:ext cx="1338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Pharmacist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94EC7E3-753D-4E8F-8FA6-CEB0804468CB}"/>
              </a:ext>
            </a:extLst>
          </p:cNvPr>
          <p:cNvSpPr txBox="1"/>
          <p:nvPr/>
        </p:nvSpPr>
        <p:spPr>
          <a:xfrm>
            <a:off x="4856919" y="390287"/>
            <a:ext cx="30214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Cardiac </a:t>
            </a:r>
            <a:r>
              <a:rPr lang="en-US" sz="2000" b="1" u="sng" dirty="0" smtClean="0"/>
              <a:t>Arrest NO LUCAS</a:t>
            </a:r>
            <a:endParaRPr lang="en-US" sz="2000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42C1A3CC-DA94-4FE0-9F3B-9144C9459927}"/>
              </a:ext>
            </a:extLst>
          </p:cNvPr>
          <p:cNvSpPr txBox="1"/>
          <p:nvPr/>
        </p:nvSpPr>
        <p:spPr>
          <a:xfrm>
            <a:off x="9512202" y="5546608"/>
            <a:ext cx="48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7999" y="3054673"/>
            <a:ext cx="205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b="1" i="1" dirty="0"/>
              <a:t>Need full PPE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8462634-7583-44C3-8A12-652EE837366A}"/>
              </a:ext>
            </a:extLst>
          </p:cNvPr>
          <p:cNvSpPr txBox="1"/>
          <p:nvPr/>
        </p:nvSpPr>
        <p:spPr>
          <a:xfrm>
            <a:off x="5711685" y="3888216"/>
            <a:ext cx="172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*ICT 1/NA/RN3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436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966713-E010-475A-BA93-1344288A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710"/>
            <a:ext cx="10515600" cy="1325563"/>
          </a:xfrm>
        </p:spPr>
        <p:txBody>
          <a:bodyPr/>
          <a:lstStyle/>
          <a:p>
            <a:r>
              <a:rPr lang="en-US" dirty="0"/>
              <a:t>Cardiac Arrest In The Room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209593"/>
              </p:ext>
            </p:extLst>
          </p:nvPr>
        </p:nvGraphicFramePr>
        <p:xfrm>
          <a:off x="910251" y="1192034"/>
          <a:ext cx="9869602" cy="56398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6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519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0201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Look RN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="1" dirty="0"/>
                        <a:t>ED Broadcast</a:t>
                      </a:r>
                      <a:r>
                        <a:rPr lang="en-US" sz="1900" dirty="0"/>
                        <a:t> “Respiratory Code to Bed</a:t>
                      </a:r>
                      <a:r>
                        <a:rPr lang="en-US" sz="1900" baseline="0" dirty="0"/>
                        <a:t> X” </a:t>
                      </a:r>
                      <a:endParaRPr lang="en-US" sz="1900" baseline="0" dirty="0" smtClean="0"/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000" dirty="0" smtClean="0"/>
                        <a:t>Place patient to bed and apply NRB then return to triage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MD 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airway kits,</a:t>
                      </a:r>
                      <a:r>
                        <a:rPr lang="en-US" sz="1900" baseline="0" dirty="0"/>
                        <a:t> med kit and </a:t>
                      </a:r>
                      <a:r>
                        <a:rPr lang="en-US" sz="1900" baseline="0" dirty="0" err="1"/>
                        <a:t>glidescope</a:t>
                      </a:r>
                      <a:r>
                        <a:rPr lang="en-US" sz="1900" baseline="0" dirty="0"/>
                        <a:t> go, BVM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Intubate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Leads</a:t>
                      </a:r>
                      <a:r>
                        <a:rPr lang="en-US" sz="1900" baseline="0" dirty="0"/>
                        <a:t> </a:t>
                      </a:r>
                      <a:r>
                        <a:rPr lang="en-US" sz="1900" dirty="0"/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091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RN1 (nurse assigned to the bed)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Grab</a:t>
                      </a:r>
                      <a:r>
                        <a:rPr lang="en-US" sz="1900" baseline="0" dirty="0" smtClean="0"/>
                        <a:t> pink bin with IV kits </a:t>
                      </a:r>
                      <a:r>
                        <a:rPr lang="en-US" sz="1900" baseline="0" dirty="0" err="1" smtClean="0"/>
                        <a:t>etc</a:t>
                      </a:r>
                      <a:r>
                        <a:rPr lang="en-US" sz="1900" baseline="0" dirty="0" smtClean="0"/>
                        <a:t> (top drawer of COVID cart)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Place IV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Administer medications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Face mask/NRB to </a:t>
                      </a:r>
                      <a:r>
                        <a:rPr lang="en-US" sz="1900" dirty="0" err="1" smtClean="0"/>
                        <a:t>patient</a:t>
                      </a:r>
                      <a:r>
                        <a:rPr lang="en-US" sz="1900" dirty="0" err="1" smtClean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900" dirty="0" err="1" smtClean="0"/>
                        <a:t>Perform</a:t>
                      </a:r>
                      <a:r>
                        <a:rPr lang="en-US" sz="1900" dirty="0" smtClean="0"/>
                        <a:t> compressions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="1" dirty="0" smtClean="0"/>
                        <a:t>Main communicator</a:t>
                      </a:r>
                      <a:r>
                        <a:rPr lang="en-US" sz="1900" b="1" baseline="0" dirty="0" smtClean="0"/>
                        <a:t> </a:t>
                      </a:r>
                      <a:r>
                        <a:rPr lang="en-US" sz="1900" b="1" dirty="0" smtClean="0"/>
                        <a:t>with</a:t>
                      </a:r>
                      <a:r>
                        <a:rPr lang="en-US" sz="1900" b="1" baseline="0" dirty="0" smtClean="0"/>
                        <a:t> Charge RN</a:t>
                      </a:r>
                      <a:r>
                        <a:rPr lang="en-US" sz="1900" baseline="0" dirty="0" smtClean="0"/>
                        <a:t> (stand next to baby monitor)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RN2 (ED code nurse)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Grab Defibrillator and attach to patient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Place IV 2 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Perform compressions </a:t>
                      </a:r>
                      <a:r>
                        <a:rPr lang="en-US" sz="1800" dirty="0"/>
                        <a:t> </a:t>
                      </a:r>
                      <a:endParaRPr lang="en-US" sz="1800" dirty="0" smtClean="0"/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800" dirty="0" smtClean="0"/>
                        <a:t>Press Code Blue when in the room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ICT/NA/RN3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Assist getting patient on defibrillator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Perform Compressions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74653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531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8A8ABB-C481-457A-B77F-C54F9C15F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27"/>
            <a:ext cx="10515600" cy="1325563"/>
          </a:xfrm>
        </p:spPr>
        <p:txBody>
          <a:bodyPr/>
          <a:lstStyle/>
          <a:p>
            <a:r>
              <a:rPr lang="en-US" dirty="0"/>
              <a:t>Cardiac Arrest Outside The Room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707033"/>
              </p:ext>
            </p:extLst>
          </p:nvPr>
        </p:nvGraphicFramePr>
        <p:xfrm>
          <a:off x="915360" y="1081149"/>
          <a:ext cx="10600855" cy="5608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82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02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3180">
                <a:tc>
                  <a:txBody>
                    <a:bodyPr/>
                    <a:lstStyle/>
                    <a:p>
                      <a:r>
                        <a:rPr lang="en-US" b="1" dirty="0"/>
                        <a:t> Team Member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Roles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4280">
                <a:tc>
                  <a:txBody>
                    <a:bodyPr/>
                    <a:lstStyle/>
                    <a:p>
                      <a:r>
                        <a:rPr lang="en-US" dirty="0"/>
                        <a:t>MD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dirty="0" smtClean="0"/>
                        <a:t>Grab med</a:t>
                      </a:r>
                      <a:r>
                        <a:rPr lang="en-US" sz="1900" baseline="0" dirty="0" smtClean="0"/>
                        <a:t> bag, BVM bag and </a:t>
                      </a:r>
                      <a:r>
                        <a:rPr lang="en-US" sz="1900" baseline="0" dirty="0" err="1" smtClean="0"/>
                        <a:t>glidescope</a:t>
                      </a:r>
                      <a:r>
                        <a:rPr lang="en-US" sz="1900" baseline="0" dirty="0" smtClean="0"/>
                        <a:t> go in med room</a:t>
                      </a:r>
                      <a:endParaRPr lang="en-US" sz="1900" dirty="0" smtClean="0"/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Assist </a:t>
                      </a:r>
                      <a:r>
                        <a:rPr lang="en-US" sz="1900" dirty="0"/>
                        <a:t>donning and doffing MD 1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/>
                        <a:t>Assist with coordination of outside staff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63134">
                <a:tc>
                  <a:txBody>
                    <a:bodyPr/>
                    <a:lstStyle/>
                    <a:p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RN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Obtain/unlock</a:t>
                      </a:r>
                      <a:r>
                        <a:rPr lang="en-US" sz="1900" baseline="0" dirty="0" smtClean="0"/>
                        <a:t> COVID cart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baseline="0" dirty="0" smtClean="0"/>
                        <a:t>PPE check prior to entering room</a:t>
                      </a:r>
                    </a:p>
                    <a:p>
                      <a:pPr marL="800100" lvl="1" indent="-342900">
                        <a:buFont typeface="Arial"/>
                        <a:buChar char="•"/>
                      </a:pPr>
                      <a:r>
                        <a:rPr lang="en-US" sz="1900" dirty="0" smtClean="0"/>
                        <a:t>Timer and Recorder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900" b="1" baseline="0" dirty="0" smtClean="0"/>
                        <a:t>Main communicator to RN 1</a:t>
                      </a:r>
                      <a:endParaRPr lang="en-US" sz="1900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ICT2/NA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Pass crash cart pharmacy</a:t>
                      </a:r>
                      <a:r>
                        <a:rPr lang="en-US" sz="1800" baseline="0" dirty="0" smtClean="0"/>
                        <a:t> med trays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Pass LUCAS </a:t>
                      </a:r>
                      <a:endParaRPr lang="en-US" sz="1800" dirty="0" smtClean="0"/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Visual</a:t>
                      </a:r>
                      <a:r>
                        <a:rPr lang="en-US" sz="1800" baseline="0" dirty="0" smtClean="0"/>
                        <a:t> cards for communication (2min/EPI)</a:t>
                      </a:r>
                      <a:endParaRPr lang="en-US" sz="1800" dirty="0" smtClean="0"/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 smtClean="0"/>
                        <a:t>Runner/back up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Nurse Supervisor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Observers with doffing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800" dirty="0"/>
                        <a:t>Assist in movement to MICU with least exposure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05449">
                <a:tc>
                  <a:txBody>
                    <a:bodyPr/>
                    <a:lstStyle/>
                    <a:p>
                      <a:r>
                        <a:rPr lang="en-US" dirty="0"/>
                        <a:t>RT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dirty="0"/>
                        <a:t>Set up</a:t>
                      </a:r>
                      <a:r>
                        <a:rPr lang="en-US" sz="1800" baseline="0" dirty="0"/>
                        <a:t> Vent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800" baseline="0" dirty="0"/>
                        <a:t>Assist with patient going to MICU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3530">
                <a:tc>
                  <a:txBody>
                    <a:bodyPr/>
                    <a:lstStyle/>
                    <a:p>
                      <a:r>
                        <a:rPr lang="en-US" dirty="0"/>
                        <a:t>Pharmacist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Prepare medication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208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</TotalTime>
  <Words>854</Words>
  <Application>Microsoft Macintosh PowerPoint</Application>
  <PresentationFormat>Custom</PresentationFormat>
  <Paragraphs>176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COVID-19 Practice Drills</vt:lpstr>
      <vt:lpstr>Emphasize during drills</vt:lpstr>
      <vt:lpstr>Cardiac arrest</vt:lpstr>
      <vt:lpstr>PowerPoint Presentation</vt:lpstr>
      <vt:lpstr>Cardiac Arrest in the Room (LUCAS)</vt:lpstr>
      <vt:lpstr>Cardiac Arrest Outside the Room (LUCAS)</vt:lpstr>
      <vt:lpstr>PowerPoint Presentation</vt:lpstr>
      <vt:lpstr>Cardiac Arrest In The Room</vt:lpstr>
      <vt:lpstr>Cardiac Arrest Outside The Room</vt:lpstr>
      <vt:lpstr>Abnormal vital signs but not peri-arrest</vt:lpstr>
      <vt:lpstr>Runner’s Check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Basrai, Zahir I.</dc:creator>
  <cp:lastModifiedBy>Trish Fermin</cp:lastModifiedBy>
  <cp:revision>49</cp:revision>
  <cp:lastPrinted>2020-03-29T08:06:51Z</cp:lastPrinted>
  <dcterms:created xsi:type="dcterms:W3CDTF">2020-03-20T20:43:37Z</dcterms:created>
  <dcterms:modified xsi:type="dcterms:W3CDTF">2020-04-16T20:23:20Z</dcterms:modified>
</cp:coreProperties>
</file>